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8" r:id="rId4"/>
    <p:sldId id="259" r:id="rId5"/>
    <p:sldId id="260" r:id="rId6"/>
    <p:sldId id="258" r:id="rId7"/>
    <p:sldId id="261" r:id="rId8"/>
    <p:sldId id="263" r:id="rId9"/>
    <p:sldId id="262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youtube.com/watch?v=nJJKkZY_7sU&amp;feature=related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idchapters.org/pacificnorthwest/meetings/dec14_05_presentation.pdf" TargetMode="External"/><Relationship Id="rId3" Type="http://schemas.openxmlformats.org/officeDocument/2006/relationships/hyperlink" Target="http://www.boeing.com/commercial/aeromagazine/articles/qtr_4_06/AERO_Q406_article4.pdf" TargetMode="External"/><Relationship Id="rId7" Type="http://schemas.openxmlformats.org/officeDocument/2006/relationships/hyperlink" Target="http://www.ana.co.jp/cargo/en/int/service/aircraft/b787_8_1.html" TargetMode="External"/><Relationship Id="rId2" Type="http://schemas.openxmlformats.org/officeDocument/2006/relationships/hyperlink" Target="http://en.wikipedia.org/wiki/Boeing_787_Dreamlin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oeing.com/commercial/airports/acaps/787brochure.pdf" TargetMode="External"/><Relationship Id="rId5" Type="http://schemas.openxmlformats.org/officeDocument/2006/relationships/hyperlink" Target="http://www.lissys.demon.co.uk/samp1/index.html" TargetMode="External"/><Relationship Id="rId4" Type="http://schemas.openxmlformats.org/officeDocument/2006/relationships/hyperlink" Target="http://www.boeing.com/commercial/787family/programfacts.html" TargetMode="External"/><Relationship Id="rId9" Type="http://schemas.openxmlformats.org/officeDocument/2006/relationships/hyperlink" Target="http://www.safranmbd.com/IMG/pdf/787LG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youtube.com/watch?v=TV51KtzLcLo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Boeing 787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Mathew Potts</a:t>
            </a:r>
            <a:endParaRPr lang="en-US" dirty="0"/>
          </a:p>
        </p:txBody>
      </p:sp>
      <p:pic>
        <p:nvPicPr>
          <p:cNvPr id="1026" name="Picture 2" descr="File:Dreamliner render 787-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308" y="2057400"/>
            <a:ext cx="5421921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210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www.youtube.com/watch?v=nJJKkZY_7sU&amp;feature=related</a:t>
            </a:r>
            <a:r>
              <a:rPr lang="en-US" dirty="0" smtClean="0"/>
              <a:t>  1:08-4:00</a:t>
            </a:r>
            <a:endParaRPr lang="en-US" dirty="0"/>
          </a:p>
        </p:txBody>
      </p:sp>
      <p:pic>
        <p:nvPicPr>
          <p:cNvPr id="6146" name="Picture 2" descr="File:787-flight-dec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438400"/>
            <a:ext cx="5334000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1314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Wing Aerodynamics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MACH 0.850 </a:t>
            </a:r>
            <a:endParaRPr lang="en-US" dirty="0" smtClean="0"/>
          </a:p>
          <a:p>
            <a:r>
              <a:rPr lang="en-US" dirty="0" smtClean="0"/>
              <a:t>Altitude </a:t>
            </a:r>
            <a:r>
              <a:rPr lang="en-US" dirty="0"/>
              <a:t>(pressure) 37000. feet </a:t>
            </a:r>
            <a:endParaRPr lang="en-US" dirty="0" smtClean="0"/>
          </a:p>
          <a:p>
            <a:r>
              <a:rPr lang="en-US" dirty="0" smtClean="0"/>
              <a:t>KTAS </a:t>
            </a:r>
            <a:r>
              <a:rPr lang="en-US" dirty="0"/>
              <a:t>487.5 </a:t>
            </a:r>
            <a:endParaRPr lang="en-US" dirty="0" smtClean="0"/>
          </a:p>
          <a:p>
            <a:r>
              <a:rPr lang="en-US" dirty="0" smtClean="0"/>
              <a:t>KCAS </a:t>
            </a:r>
            <a:r>
              <a:rPr lang="en-US" dirty="0"/>
              <a:t>277.9 </a:t>
            </a:r>
            <a:endParaRPr lang="en-US" dirty="0" smtClean="0"/>
          </a:p>
          <a:p>
            <a:r>
              <a:rPr lang="en-US" dirty="0" smtClean="0"/>
              <a:t>Reynolds </a:t>
            </a:r>
            <a:r>
              <a:rPr lang="en-US" dirty="0"/>
              <a:t>number 1.873 millions per foot </a:t>
            </a:r>
            <a:endParaRPr lang="en-US" dirty="0" smtClean="0"/>
          </a:p>
          <a:p>
            <a:r>
              <a:rPr lang="en-US" dirty="0"/>
              <a:t>Aerodynamic Boundaries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Divergence </a:t>
            </a:r>
            <a:r>
              <a:rPr lang="en-US" dirty="0"/>
              <a:t>Mach 0.864 {at the given CL 0.508} </a:t>
            </a:r>
            <a:endParaRPr lang="en-US" dirty="0" smtClean="0"/>
          </a:p>
          <a:p>
            <a:pPr lvl="1"/>
            <a:r>
              <a:rPr lang="en-US" dirty="0" smtClean="0"/>
              <a:t>Initial </a:t>
            </a:r>
            <a:r>
              <a:rPr lang="en-US" dirty="0"/>
              <a:t>Buffet Mach 0.875 {at the given CL 0.508}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170" name="Picture 2" descr="http://www.lissys.demon.co.uk/samp1/polar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752600"/>
            <a:ext cx="42672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98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4656" y="228600"/>
            <a:ext cx="4191000" cy="2196874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Takeoff Field Length 9255. feet</a:t>
            </a:r>
          </a:p>
          <a:p>
            <a:r>
              <a:rPr lang="en-US" dirty="0" smtClean="0"/>
              <a:t>Takeoff </a:t>
            </a:r>
            <a:r>
              <a:rPr lang="en-US" dirty="0" err="1"/>
              <a:t>CLmax</a:t>
            </a:r>
            <a:r>
              <a:rPr lang="en-US" dirty="0"/>
              <a:t> 1.91 </a:t>
            </a:r>
            <a:endParaRPr lang="en-US" dirty="0" smtClean="0"/>
          </a:p>
          <a:p>
            <a:r>
              <a:rPr lang="en-US" dirty="0" smtClean="0"/>
              <a:t>Takeoff </a:t>
            </a:r>
            <a:r>
              <a:rPr lang="en-US" dirty="0" err="1"/>
              <a:t>Vstall</a:t>
            </a:r>
            <a:r>
              <a:rPr lang="en-US" dirty="0"/>
              <a:t> 138. keas </a:t>
            </a:r>
            <a:endParaRPr lang="en-US" dirty="0" smtClean="0"/>
          </a:p>
          <a:p>
            <a:r>
              <a:rPr lang="en-US" dirty="0" smtClean="0"/>
              <a:t>Takeoff </a:t>
            </a:r>
            <a:r>
              <a:rPr lang="en-US" dirty="0" err="1"/>
              <a:t>Vmc</a:t>
            </a:r>
            <a:r>
              <a:rPr lang="en-US" dirty="0"/>
              <a:t> 132. keas </a:t>
            </a:r>
            <a:endParaRPr lang="en-US" dirty="0" smtClean="0"/>
          </a:p>
          <a:p>
            <a:r>
              <a:rPr lang="en-US" dirty="0" smtClean="0"/>
              <a:t>Takeoff </a:t>
            </a:r>
            <a:r>
              <a:rPr lang="en-US" dirty="0" err="1"/>
              <a:t>Vfail</a:t>
            </a:r>
            <a:r>
              <a:rPr lang="en-US" dirty="0"/>
              <a:t> 157. keas </a:t>
            </a:r>
            <a:endParaRPr lang="en-US" dirty="0" smtClean="0"/>
          </a:p>
          <a:p>
            <a:r>
              <a:rPr lang="en-US" dirty="0" smtClean="0"/>
              <a:t>Takeoff </a:t>
            </a:r>
            <a:r>
              <a:rPr lang="en-US" dirty="0"/>
              <a:t>V2 165. keas</a:t>
            </a:r>
          </a:p>
        </p:txBody>
      </p:sp>
      <p:pic>
        <p:nvPicPr>
          <p:cNvPr id="8194" name="Picture 2" descr="http://www.lissys.demon.co.uk/samp1/tofl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52401"/>
            <a:ext cx="44196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www.lissys.demon.co.uk/samp1/lfl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2425474"/>
            <a:ext cx="4293053" cy="4293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4593772"/>
            <a:ext cx="42671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Landing Distance </a:t>
            </a:r>
            <a:r>
              <a:rPr lang="en-US" sz="2000" dirty="0" smtClean="0"/>
              <a:t>2992</a:t>
            </a:r>
            <a:r>
              <a:rPr lang="en-US" sz="2000" dirty="0"/>
              <a:t>. </a:t>
            </a:r>
            <a:r>
              <a:rPr lang="en-US" sz="2000" dirty="0" smtClean="0"/>
              <a:t>feet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Landing </a:t>
            </a:r>
            <a:r>
              <a:rPr lang="en-US" sz="2000" dirty="0" err="1"/>
              <a:t>CLmax</a:t>
            </a:r>
            <a:r>
              <a:rPr lang="en-US" sz="2000" dirty="0"/>
              <a:t> 2.66 </a:t>
            </a: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Landing </a:t>
            </a:r>
            <a:r>
              <a:rPr lang="en-US" sz="2000" dirty="0" err="1"/>
              <a:t>Vstall</a:t>
            </a:r>
            <a:r>
              <a:rPr lang="en-US" sz="2000" dirty="0"/>
              <a:t> 102. </a:t>
            </a:r>
            <a:r>
              <a:rPr lang="en-US" sz="2000" dirty="0" smtClean="0"/>
              <a:t>keas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/>
              <a:t>Approach Speed 133. keas</a:t>
            </a:r>
          </a:p>
        </p:txBody>
      </p:sp>
    </p:spTree>
    <p:extLst>
      <p:ext uri="{BB962C8B-B14F-4D97-AF65-F5344CB8AC3E}">
        <p14:creationId xmlns:p14="http://schemas.microsoft.com/office/powerpoint/2010/main" val="94575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://en.wikipedia.org/wiki/Boeing_787_Dreamliner</a:t>
            </a:r>
            <a:endParaRPr lang="en-US" dirty="0"/>
          </a:p>
          <a:p>
            <a:r>
              <a:rPr lang="en-US" u="sng" dirty="0">
                <a:hlinkClick r:id="rId3"/>
              </a:rPr>
              <a:t>http://www.boeing.com/commercial/aeromagazine/articles/qtr_4_06/AERO_Q406_article4.pdf</a:t>
            </a:r>
            <a:endParaRPr lang="en-US" dirty="0"/>
          </a:p>
          <a:p>
            <a:r>
              <a:rPr lang="en-US" u="sng" dirty="0">
                <a:hlinkClick r:id="rId4"/>
              </a:rPr>
              <a:t>http://www.boeing.com/commercial/787family/programfacts.html</a:t>
            </a:r>
            <a:endParaRPr lang="en-US" dirty="0"/>
          </a:p>
          <a:p>
            <a:r>
              <a:rPr lang="en-US" u="sng" dirty="0">
                <a:hlinkClick r:id="rId5"/>
              </a:rPr>
              <a:t>http://www.lissys.demon.co.uk/samp1/index.html</a:t>
            </a:r>
            <a:endParaRPr lang="en-US" dirty="0"/>
          </a:p>
          <a:p>
            <a:r>
              <a:rPr lang="en-US" u="sng" dirty="0">
                <a:hlinkClick r:id="rId6"/>
              </a:rPr>
              <a:t>http://www.boeing.com/commercial/airports/acaps/787brochure.pdf</a:t>
            </a:r>
            <a:endParaRPr lang="en-US" dirty="0"/>
          </a:p>
          <a:p>
            <a:r>
              <a:rPr lang="en-US" u="sng" dirty="0">
                <a:hlinkClick r:id="rId7"/>
              </a:rPr>
              <a:t>http://www.ana.co.jp/cargo/en/int/service/aircraft/b787_8_1.html</a:t>
            </a:r>
            <a:endParaRPr lang="en-US" dirty="0"/>
          </a:p>
          <a:p>
            <a:r>
              <a:rPr lang="en-US" u="sng" dirty="0">
                <a:hlinkClick r:id="rId8"/>
              </a:rPr>
              <a:t>http://www.sidchapters.org/pacificnorthwest/meetings/dec14_05_presentation.pdf</a:t>
            </a:r>
            <a:endParaRPr lang="en-US" dirty="0"/>
          </a:p>
          <a:p>
            <a:r>
              <a:rPr lang="en-US" u="sng" dirty="0">
                <a:hlinkClick r:id="rId9"/>
              </a:rPr>
              <a:t>http://www.safranmbd.com/IMG/pdf/787LG.pdf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30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Boeing states that it is the company's most fuel-efficient airliner and the world's first major airliner to use composite materials for most of its construction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787 consumes 20% less fuel than the similarly-sized 767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1026" name="Picture 2" descr="http://www.lissys.demon.co.uk/samp1/3view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186793"/>
            <a:ext cx="3399064" cy="3399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ile:Boeing 787 size comparison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922939"/>
            <a:ext cx="459036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192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http://www.lissys.demon.co.uk/samp1/prof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447800"/>
            <a:ext cx="4610100" cy="461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910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787 contains approximately 35 short tons </a:t>
            </a:r>
            <a:r>
              <a:rPr lang="en-US" dirty="0" smtClean="0"/>
              <a:t>of</a:t>
            </a:r>
            <a:r>
              <a:rPr lang="en-US" dirty="0"/>
              <a:t> carbon fiber reinforced </a:t>
            </a:r>
            <a:r>
              <a:rPr lang="en-US" dirty="0" smtClean="0"/>
              <a:t>plastic, </a:t>
            </a:r>
            <a:r>
              <a:rPr lang="en-US" dirty="0"/>
              <a:t>made with 23 tons of carbon fiber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Higher Strength to Weight Ratio</a:t>
            </a:r>
          </a:p>
          <a:p>
            <a:r>
              <a:rPr lang="en-US" dirty="0"/>
              <a:t>Composites are used on fuselage, wings, tail, doors, and interior. </a:t>
            </a:r>
            <a:endParaRPr lang="en-US" dirty="0" smtClean="0"/>
          </a:p>
          <a:p>
            <a:pPr lvl="1"/>
            <a:r>
              <a:rPr lang="en-US" dirty="0"/>
              <a:t>Composites - 50%</a:t>
            </a:r>
          </a:p>
          <a:p>
            <a:pPr lvl="1"/>
            <a:r>
              <a:rPr lang="en-US" dirty="0"/>
              <a:t>Aluminum - 20%</a:t>
            </a:r>
          </a:p>
          <a:p>
            <a:pPr lvl="1"/>
            <a:r>
              <a:rPr lang="en-US" dirty="0"/>
              <a:t>Titanium - 15%</a:t>
            </a:r>
          </a:p>
          <a:p>
            <a:pPr lvl="1"/>
            <a:r>
              <a:rPr lang="en-US" dirty="0"/>
              <a:t>Steel - 10%</a:t>
            </a:r>
          </a:p>
          <a:p>
            <a:pPr lvl="1"/>
            <a:r>
              <a:rPr lang="en-US" dirty="0"/>
              <a:t>Other - 5%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64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Anticipated maintenance Savings 30 percent</a:t>
            </a:r>
          </a:p>
          <a:p>
            <a:r>
              <a:rPr lang="en-US" dirty="0" smtClean="0"/>
              <a:t>200-300 seats (depending on the model)</a:t>
            </a:r>
          </a:p>
          <a:p>
            <a:r>
              <a:rPr lang="en-US" dirty="0" smtClean="0"/>
              <a:t>Better cash seat mile costs by 10%</a:t>
            </a:r>
          </a:p>
          <a:p>
            <a:r>
              <a:rPr lang="en-US" dirty="0" smtClean="0"/>
              <a:t>20% less emissions</a:t>
            </a:r>
          </a:p>
          <a:p>
            <a:r>
              <a:rPr lang="en-US" dirty="0" smtClean="0"/>
              <a:t>Mach 0.85 about the same as a 777 and 747</a:t>
            </a:r>
            <a:endParaRPr lang="en-US" dirty="0"/>
          </a:p>
          <a:p>
            <a:endParaRPr lang="en-US" dirty="0"/>
          </a:p>
        </p:txBody>
      </p:sp>
      <p:pic>
        <p:nvPicPr>
          <p:cNvPr id="3074" name="Picture 2" descr="File:Dreamliner rendering 787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038600"/>
            <a:ext cx="4396153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8337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the Dream Liner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74320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www.youtube.com/watch?v=TV51KtzLcLo</a:t>
            </a:r>
            <a:endParaRPr lang="en-US" dirty="0" smtClean="0"/>
          </a:p>
          <a:p>
            <a:pPr marL="274320" lvl="1" indent="-274320"/>
            <a:r>
              <a:rPr lang="en-US" dirty="0" smtClean="0"/>
              <a:t>USB Ports </a:t>
            </a:r>
          </a:p>
          <a:p>
            <a:pPr marL="274320" lvl="1" indent="-274320"/>
            <a:r>
              <a:rPr lang="en-US" dirty="0" smtClean="0"/>
              <a:t>State of the art entertainment system</a:t>
            </a:r>
            <a:endParaRPr lang="en-US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971800"/>
            <a:ext cx="8639175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793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787's engines use all-electrical </a:t>
            </a:r>
            <a:r>
              <a:rPr lang="en-US" dirty="0" err="1"/>
              <a:t>bleedless</a:t>
            </a:r>
            <a:r>
              <a:rPr lang="en-US" dirty="0"/>
              <a:t> systems, eliminating the superheated air conduits normally used for aircraft </a:t>
            </a:r>
            <a:r>
              <a:rPr lang="en-US" dirty="0" smtClean="0"/>
              <a:t>power</a:t>
            </a:r>
          </a:p>
          <a:p>
            <a:pPr lvl="1"/>
            <a:r>
              <a:rPr lang="en-US" dirty="0" smtClean="0"/>
              <a:t>50% less complex</a:t>
            </a:r>
          </a:p>
          <a:p>
            <a:r>
              <a:rPr lang="en-US" dirty="0" smtClean="0"/>
              <a:t>Boeing </a:t>
            </a:r>
            <a:r>
              <a:rPr lang="en-US" dirty="0"/>
              <a:t>adopted several engine noise-reducing technologies for the 787. </a:t>
            </a:r>
            <a:endParaRPr lang="en-US" dirty="0" smtClean="0"/>
          </a:p>
          <a:p>
            <a:pPr lvl="1"/>
            <a:r>
              <a:rPr lang="en-US" dirty="0" smtClean="0"/>
              <a:t>air </a:t>
            </a:r>
            <a:r>
              <a:rPr lang="en-US" dirty="0"/>
              <a:t>inlet containing sound-absorbing </a:t>
            </a:r>
            <a:r>
              <a:rPr lang="en-US" dirty="0" smtClean="0"/>
              <a:t>materials</a:t>
            </a:r>
          </a:p>
          <a:p>
            <a:pPr lvl="1"/>
            <a:r>
              <a:rPr lang="en-US" dirty="0" smtClean="0"/>
              <a:t>redesigned </a:t>
            </a:r>
            <a:r>
              <a:rPr lang="en-US" dirty="0"/>
              <a:t>exhaust duct covers whose rims are tipped in a toothed or chevron pattern to allow for quieter mixing of exhaust and outside </a:t>
            </a:r>
            <a:r>
              <a:rPr lang="en-US" dirty="0" smtClean="0"/>
              <a:t>air. </a:t>
            </a:r>
          </a:p>
          <a:p>
            <a:r>
              <a:rPr lang="en-US" dirty="0" smtClean="0"/>
              <a:t>The two different engine models compatible with the 787 use a standard electrical interface to allow an aircraft to be fitted with either Rolls-Royce or General Electric engines.</a:t>
            </a:r>
          </a:p>
          <a:p>
            <a:pPr lvl="1"/>
            <a:r>
              <a:rPr lang="en-US" dirty="0" smtClean="0"/>
              <a:t>Cuts time/costs of changing engines.</a:t>
            </a:r>
          </a:p>
          <a:p>
            <a:endParaRPr lang="en-US" dirty="0"/>
          </a:p>
        </p:txBody>
      </p:sp>
      <p:pic>
        <p:nvPicPr>
          <p:cNvPr id="4098" name="Picture 2" descr="File:Toothed exhaust duct covers on a Boeing 78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6029" y="2209800"/>
            <a:ext cx="3653034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7646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Engine </a:t>
            </a:r>
            <a:r>
              <a:rPr lang="en-US" dirty="0"/>
              <a:t>E</a:t>
            </a:r>
            <a:r>
              <a:rPr lang="en-US" dirty="0" smtClean="0"/>
              <a:t>fficiency</a:t>
            </a:r>
            <a:endParaRPr lang="en-US" dirty="0"/>
          </a:p>
        </p:txBody>
      </p:sp>
      <p:pic>
        <p:nvPicPr>
          <p:cNvPr id="5122" name="Picture 2" descr="http://www.lissys.demon.co.uk/samp1/missb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00200"/>
            <a:ext cx="43434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2534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Flight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 Another new system is a wing ice protection system that uses electro-thermal heater mats on the wing slats instead of hot bleed air that has been traditionally </a:t>
            </a:r>
            <a:r>
              <a:rPr lang="en-US" dirty="0" smtClean="0"/>
              <a:t>used.</a:t>
            </a:r>
            <a:r>
              <a:rPr lang="en-US" baseline="30000" dirty="0"/>
              <a:t> </a:t>
            </a:r>
            <a:endParaRPr lang="en-US" baseline="30000" dirty="0" smtClean="0"/>
          </a:p>
          <a:p>
            <a:r>
              <a:rPr lang="en-US" dirty="0" smtClean="0"/>
              <a:t>An </a:t>
            </a:r>
            <a:r>
              <a:rPr lang="en-US" dirty="0"/>
              <a:t>active gust alleviation system, similar to the system used on the B-2 bomber, improves ride quality during turbulence</a:t>
            </a:r>
            <a:r>
              <a:rPr lang="en-US" dirty="0" smtClean="0"/>
              <a:t>.</a:t>
            </a:r>
          </a:p>
          <a:p>
            <a:r>
              <a:rPr lang="en-US" dirty="0"/>
              <a:t>A</a:t>
            </a:r>
            <a:r>
              <a:rPr lang="en-US" dirty="0" smtClean="0"/>
              <a:t>irplane's </a:t>
            </a:r>
            <a:r>
              <a:rPr lang="en-US" dirty="0"/>
              <a:t>control, navigation, and communication systems are networked with the passenger cabin's in-flight internet </a:t>
            </a:r>
            <a:r>
              <a:rPr lang="en-US" dirty="0" smtClean="0"/>
              <a:t>systems These included:</a:t>
            </a:r>
          </a:p>
          <a:p>
            <a:pPr lvl="1"/>
            <a:r>
              <a:rPr lang="en-US" dirty="0" smtClean="0"/>
              <a:t>air </a:t>
            </a:r>
            <a:r>
              <a:rPr lang="en-US" dirty="0"/>
              <a:t>gaps for the physical separation of the networks, and </a:t>
            </a:r>
          </a:p>
          <a:p>
            <a:pPr lvl="1"/>
            <a:r>
              <a:rPr lang="en-US" dirty="0" smtClean="0"/>
              <a:t>firewalls</a:t>
            </a:r>
            <a:r>
              <a:rPr lang="en-US" dirty="0"/>
              <a:t> for their software separation</a:t>
            </a:r>
            <a:r>
              <a:rPr lang="en-US" dirty="0" smtClean="0"/>
              <a:t>.</a:t>
            </a:r>
            <a:r>
              <a:rPr lang="en-US" baseline="30000" dirty="0" smtClean="0"/>
              <a:t> </a:t>
            </a:r>
          </a:p>
          <a:p>
            <a:r>
              <a:rPr lang="en-US" dirty="0" smtClean="0"/>
              <a:t>These </a:t>
            </a:r>
            <a:r>
              <a:rPr lang="en-US" dirty="0"/>
              <a:t>measures prevent data transfer from the passenger internet system to the maintenance or navigation systems.</a:t>
            </a:r>
          </a:p>
        </p:txBody>
      </p:sp>
    </p:spTree>
    <p:extLst>
      <p:ext uri="{BB962C8B-B14F-4D97-AF65-F5344CB8AC3E}">
        <p14:creationId xmlns:p14="http://schemas.microsoft.com/office/powerpoint/2010/main" val="3926518050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97</TotalTime>
  <Words>210</Words>
  <Application>Microsoft Office PowerPoint</Application>
  <PresentationFormat>On-screen Show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Thatch</vt:lpstr>
      <vt:lpstr>Boeing 787</vt:lpstr>
      <vt:lpstr>Mission Statement</vt:lpstr>
      <vt:lpstr>PowerPoint Presentation</vt:lpstr>
      <vt:lpstr>New Materials</vt:lpstr>
      <vt:lpstr>Random Facts</vt:lpstr>
      <vt:lpstr>Inside the Dream Liner</vt:lpstr>
      <vt:lpstr>Engines</vt:lpstr>
      <vt:lpstr>Engine Efficiency</vt:lpstr>
      <vt:lpstr>Flight Controls</vt:lpstr>
      <vt:lpstr>PowerPoint Presentation</vt:lpstr>
      <vt:lpstr>Wing Aerodynamics</vt:lpstr>
      <vt:lpstr>PowerPoint Presentation</vt:lpstr>
      <vt:lpstr>Bibliography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Boeing 787</dc:title>
  <dc:creator>Matt</dc:creator>
  <cp:lastModifiedBy>Matt</cp:lastModifiedBy>
  <cp:revision>18</cp:revision>
  <dcterms:created xsi:type="dcterms:W3CDTF">2006-08-16T00:00:00Z</dcterms:created>
  <dcterms:modified xsi:type="dcterms:W3CDTF">2012-04-17T14:37:53Z</dcterms:modified>
</cp:coreProperties>
</file>